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73" r:id="rId6"/>
    <p:sldId id="259" r:id="rId7"/>
    <p:sldId id="284" r:id="rId8"/>
    <p:sldId id="274" r:id="rId9"/>
    <p:sldId id="270" r:id="rId10"/>
    <p:sldId id="285" r:id="rId11"/>
    <p:sldId id="275" r:id="rId12"/>
    <p:sldId id="308" r:id="rId13"/>
    <p:sldId id="276" r:id="rId14"/>
    <p:sldId id="271" r:id="rId15"/>
    <p:sldId id="277" r:id="rId16"/>
    <p:sldId id="278" r:id="rId17"/>
    <p:sldId id="279" r:id="rId18"/>
    <p:sldId id="280" r:id="rId19"/>
    <p:sldId id="281" r:id="rId20"/>
    <p:sldId id="282" r:id="rId21"/>
    <p:sldId id="302" r:id="rId22"/>
    <p:sldId id="283" r:id="rId23"/>
    <p:sldId id="301" r:id="rId24"/>
    <p:sldId id="272" r:id="rId25"/>
    <p:sldId id="260" r:id="rId26"/>
    <p:sldId id="267" r:id="rId27"/>
  </p:sldIdLst>
  <p:sldSz cx="11557000" cy="650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44"/>
        <p:guide pos="2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tags" Target="../tags/tag1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t="-14" b="-14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68500" y="2548890"/>
            <a:ext cx="7620000" cy="110744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/>
            <a:r>
              <a:rPr lang="zh-CN" altLang="en-US" sz="7200">
                <a:latin typeface="微软雅黑" panose="020B0503020204020204" charset="-122"/>
                <a:ea typeface="微软雅黑" panose="020B0503020204020204" charset="-122"/>
              </a:rPr>
              <a:t>刺激精英项目答辩</a:t>
            </a:r>
            <a:endParaRPr lang="zh-CN" altLang="en-US" sz="7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972564" y="3570351"/>
            <a:ext cx="7620000" cy="2413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/>
            <a:r>
              <a:rPr lang="en-US" sz="14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The World is Yours</a:t>
            </a:r>
            <a:endParaRPr lang="en-US" sz="1100"/>
          </a:p>
        </p:txBody>
      </p:sp>
      <p:sp>
        <p:nvSpPr>
          <p:cNvPr id="7" name="TextBox 3"/>
          <p:cNvSpPr txBox="1"/>
          <p:nvPr/>
        </p:nvSpPr>
        <p:spPr>
          <a:xfrm>
            <a:off x="6294755" y="5180330"/>
            <a:ext cx="5106670" cy="55372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/>
            <a:r>
              <a:rPr lang="zh-CN" altLang="en-US">
                <a:solidFill>
                  <a:srgbClr val="3D3743"/>
                </a:solidFill>
                <a:latin typeface="微软雅黑" panose="020B0503020204020204" charset="-122"/>
                <a:ea typeface="微软雅黑" panose="020B0503020204020204" charset="-122"/>
              </a:rPr>
              <a:t>项目团队：青春有我</a:t>
            </a:r>
            <a:endParaRPr lang="zh-CN" altLang="en-US">
              <a:solidFill>
                <a:srgbClr val="3D374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1"/>
            <a:r>
              <a:rPr lang="zh-CN" altLang="en-US">
                <a:solidFill>
                  <a:srgbClr val="3D3743"/>
                </a:solidFill>
                <a:latin typeface="微软雅黑" panose="020B0503020204020204" charset="-122"/>
                <a:ea typeface="微软雅黑" panose="020B0503020204020204" charset="-122"/>
              </a:rPr>
              <a:t>团队成员：乔翱、杨捷、白阜玉、张璇、赵晓晴</a:t>
            </a:r>
            <a:endParaRPr lang="zh-CN" altLang="en-US">
              <a:solidFill>
                <a:srgbClr val="3D374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543" y="1608963"/>
            <a:ext cx="1007275" cy="611005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79" y="1188339"/>
            <a:ext cx="929865" cy="1027963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219575" y="4155440"/>
            <a:ext cx="3343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汇报人：乔翱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需求分析</a:t>
              </a:r>
              <a:r>
                <a:rPr lang="en-US" altLang="zh-CN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--</a:t>
              </a:r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网页设计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HB)76[7P0%%]V_9[6WKF1{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" y="1314450"/>
            <a:ext cx="4140835" cy="2372995"/>
          </a:xfrm>
          <a:prstGeom prst="rect">
            <a:avLst/>
          </a:prstGeom>
        </p:spPr>
      </p:pic>
      <p:pic>
        <p:nvPicPr>
          <p:cNvPr id="5" name="图片 4" descr="Q]}GPB9BM9KE%GH(~1Y{73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155" y="435610"/>
            <a:ext cx="4306570" cy="2331085"/>
          </a:xfrm>
          <a:prstGeom prst="rect">
            <a:avLst/>
          </a:prstGeom>
        </p:spPr>
      </p:pic>
      <p:pic>
        <p:nvPicPr>
          <p:cNvPr id="7" name="图片 6" descr="RPUIW[8A%C[6`EK2{GJ22H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535" y="1314450"/>
            <a:ext cx="3816350" cy="2487295"/>
          </a:xfrm>
          <a:prstGeom prst="rect">
            <a:avLst/>
          </a:prstGeom>
        </p:spPr>
      </p:pic>
      <p:pic>
        <p:nvPicPr>
          <p:cNvPr id="9" name="图片 8" descr="SQW`~L_5MX%5${9I~ZX5)Q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930" y="3062605"/>
            <a:ext cx="4330065" cy="2339340"/>
          </a:xfrm>
          <a:prstGeom prst="rect">
            <a:avLst/>
          </a:prstGeom>
        </p:spPr>
      </p:pic>
      <p:pic>
        <p:nvPicPr>
          <p:cNvPr id="11" name="图片 10" descr="J7GCCU354M~J{]MRZU9_{K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7925" y="3566795"/>
            <a:ext cx="4389755" cy="25374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61720" y="3687445"/>
            <a:ext cx="100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主界面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520690" y="2694305"/>
            <a:ext cx="1587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登录界面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744460" y="5401945"/>
            <a:ext cx="224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后台信息管理界面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033760" y="1375410"/>
            <a:ext cx="459740" cy="14947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管理员界面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84575" y="6104255"/>
            <a:ext cx="211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商城界面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58792" cy="588585"/>
            <a:chOff x="471249" y="435753"/>
            <a:chExt cx="405879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49619" y="537882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简要的设计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10" y="386080"/>
            <a:ext cx="7741920" cy="573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需求分析</a:t>
              </a:r>
              <a:r>
                <a:rPr lang="en-US" altLang="zh-CN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--</a:t>
              </a:r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服务端设计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23240" y="1436370"/>
            <a:ext cx="2212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登录注册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分为普通用户和管理者）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35705" y="3128645"/>
            <a:ext cx="2204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游戏商城购买游戏商品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12330" y="3128645"/>
            <a:ext cx="2533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个人仓库查看个人拥有的物品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3295" y="5163820"/>
            <a:ext cx="2331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个人中心查看修改个人信息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0545" y="3267075"/>
            <a:ext cx="2158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首页展示活动信息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箭头连接符 2"/>
          <p:cNvCxnSpPr>
            <a:stCxn id="6" idx="2"/>
            <a:endCxn id="15" idx="0"/>
          </p:cNvCxnSpPr>
          <p:nvPr/>
        </p:nvCxnSpPr>
        <p:spPr>
          <a:xfrm>
            <a:off x="1629410" y="2081530"/>
            <a:ext cx="635" cy="11855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15" idx="3"/>
            <a:endCxn id="8" idx="1"/>
          </p:cNvCxnSpPr>
          <p:nvPr/>
        </p:nvCxnSpPr>
        <p:spPr>
          <a:xfrm>
            <a:off x="2708910" y="3451225"/>
            <a:ext cx="102679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67760" y="1436370"/>
            <a:ext cx="2339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管理者后台信息选择界面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49770" y="1416050"/>
            <a:ext cx="1929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后台信息管理界面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箭头连接符 12"/>
          <p:cNvCxnSpPr>
            <a:stCxn id="6" idx="3"/>
            <a:endCxn id="11" idx="1"/>
          </p:cNvCxnSpPr>
          <p:nvPr/>
        </p:nvCxnSpPr>
        <p:spPr>
          <a:xfrm>
            <a:off x="2735580" y="1758950"/>
            <a:ext cx="9321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3"/>
            <a:endCxn id="12" idx="1"/>
          </p:cNvCxnSpPr>
          <p:nvPr/>
        </p:nvCxnSpPr>
        <p:spPr>
          <a:xfrm flipV="1">
            <a:off x="6007100" y="1738630"/>
            <a:ext cx="1042670" cy="203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3"/>
            <a:endCxn id="9" idx="1"/>
          </p:cNvCxnSpPr>
          <p:nvPr/>
        </p:nvCxnSpPr>
        <p:spPr>
          <a:xfrm>
            <a:off x="5939790" y="3451225"/>
            <a:ext cx="127254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9" idx="2"/>
            <a:endCxn id="10" idx="0"/>
          </p:cNvCxnSpPr>
          <p:nvPr/>
        </p:nvCxnSpPr>
        <p:spPr>
          <a:xfrm>
            <a:off x="8479155" y="3773805"/>
            <a:ext cx="0" cy="13900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644380" y="1554480"/>
            <a:ext cx="1577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后台信息修改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直接箭头连接符 23"/>
          <p:cNvCxnSpPr>
            <a:stCxn id="12" idx="3"/>
            <a:endCxn id="23" idx="1"/>
          </p:cNvCxnSpPr>
          <p:nvPr/>
        </p:nvCxnSpPr>
        <p:spPr>
          <a:xfrm>
            <a:off x="8978900" y="1738630"/>
            <a:ext cx="6654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755900" y="1370330"/>
            <a:ext cx="911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管理者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630045" y="2129155"/>
            <a:ext cx="459740" cy="1137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普通用户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Group 1"/>
          <p:cNvGrpSpPr/>
          <p:nvPr/>
        </p:nvGrpSpPr>
        <p:grpSpPr>
          <a:xfrm>
            <a:off x="4347235" y="1635713"/>
            <a:ext cx="2850893" cy="2760385"/>
            <a:chOff x="4347235" y="1635713"/>
            <a:chExt cx="2850893" cy="276038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47235" y="1635713"/>
              <a:ext cx="2850893" cy="2760385"/>
            </a:xfrm>
            <a:prstGeom prst="rect">
              <a:avLst/>
            </a:prstGeom>
          </p:spPr>
        </p:pic>
      </p:grpSp>
      <p:pic>
        <p:nvPicPr>
          <p:cNvPr id="4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28" y="1195189"/>
            <a:ext cx="1049827" cy="636820"/>
          </a:xfrm>
          <a:prstGeom prst="rect">
            <a:avLst/>
          </a:prstGeom>
        </p:spPr>
      </p:pic>
      <p:sp>
        <p:nvSpPr>
          <p:cNvPr id="43" name="TextBox 3"/>
          <p:cNvSpPr txBox="1"/>
          <p:nvPr/>
        </p:nvSpPr>
        <p:spPr>
          <a:xfrm>
            <a:off x="5032257" y="1372855"/>
            <a:ext cx="1482185" cy="230822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p>
            <a:pPr algn="ctr" latinLnBrk="1"/>
            <a:r>
              <a:rPr lang="en-US" sz="15000">
                <a:solidFill>
                  <a:srgbClr val="3D37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sz="1100"/>
          </a:p>
        </p:txBody>
      </p:sp>
      <p:grpSp>
        <p:nvGrpSpPr>
          <p:cNvPr id="44" name="Group 4"/>
          <p:cNvGrpSpPr/>
          <p:nvPr/>
        </p:nvGrpSpPr>
        <p:grpSpPr>
          <a:xfrm>
            <a:off x="4487817" y="3389519"/>
            <a:ext cx="2582545" cy="431800"/>
            <a:chOff x="4487817" y="3389519"/>
            <a:chExt cx="2582545" cy="431800"/>
          </a:xfrm>
        </p:grpSpPr>
        <p:sp>
          <p:nvSpPr>
            <p:cNvPr id="45" name="TextBox 44"/>
            <p:cNvSpPr txBox="1"/>
            <p:nvPr/>
          </p:nvSpPr>
          <p:spPr>
            <a:xfrm>
              <a:off x="4487817" y="3389519"/>
              <a:ext cx="2582545" cy="43180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p>
              <a:pPr algn="ctr" latinLnBrk="1"/>
              <a:r>
                <a:rPr lang="zh-CN" altLang="en-US" sz="2805">
                  <a:solidFill>
                    <a:srgbClr val="3D3743"/>
                  </a:solidFill>
                  <a:latin typeface="微软雅黑" panose="020B0503020204020204" charset="-122"/>
                  <a:ea typeface="微软雅黑" panose="020B0503020204020204" charset="-122"/>
                </a:rPr>
                <a:t>功能及成果预览</a:t>
              </a:r>
              <a:endParaRPr lang="zh-CN" altLang="en-US" sz="2805">
                <a:solidFill>
                  <a:srgbClr val="3D374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604" y="2806569"/>
            <a:ext cx="3054963" cy="3704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animBg="1"/>
      <p:bldP spid="44" grpId="0" bldLvl="0" animBg="1"/>
      <p:bldP spid="4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登录页面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Q]}GPB9BM9KE%GH(~1Y{73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960" y="1324610"/>
            <a:ext cx="8587740" cy="4648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注册页面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919UT443{O9U[VD@5DD]TQ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40" y="1241425"/>
            <a:ext cx="8760460" cy="4718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首页页面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7" name="图片 6" descr="HB)76[7P0%%]V_9[6WKF1{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1121410"/>
            <a:ext cx="8717915" cy="5173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商城页面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116965"/>
            <a:ext cx="8618855" cy="5128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个人仓</a:t>
              </a:r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库页面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]%FTB}EN6[OA)$H~CFZ5CS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70" y="1024255"/>
            <a:ext cx="8780145" cy="5118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个人中心页面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 descr="G6ND2CER7%ICEHDYHG8W`S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995" y="1167765"/>
            <a:ext cx="8914130" cy="5228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3179" y="2643219"/>
            <a:ext cx="3191842" cy="3870218"/>
          </a:xfrm>
          <a:prstGeom prst="rect">
            <a:avLst/>
          </a:prstGeom>
        </p:spPr>
      </p:pic>
      <p:grpSp>
        <p:nvGrpSpPr>
          <p:cNvPr id="11" name="Group 2"/>
          <p:cNvGrpSpPr/>
          <p:nvPr/>
        </p:nvGrpSpPr>
        <p:grpSpPr>
          <a:xfrm>
            <a:off x="1307496" y="1691116"/>
            <a:ext cx="2847913" cy="2615789"/>
            <a:chOff x="1307496" y="1691116"/>
            <a:chExt cx="2847913" cy="261578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7496" y="1691116"/>
              <a:ext cx="2701552" cy="261578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083945" y="2722461"/>
              <a:ext cx="2071464" cy="66972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latinLnBrk="1"/>
              <a:r>
                <a:rPr lang="en-US" sz="4040">
                  <a:solidFill>
                    <a:srgbClr val="3D3743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en-US" sz="1100"/>
            </a:p>
          </p:txBody>
        </p:sp>
      </p:grpSp>
      <p:pic>
        <p:nvPicPr>
          <p:cNvPr id="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81" y="1961012"/>
            <a:ext cx="1049827" cy="63682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5675630" y="1494790"/>
            <a:ext cx="296545" cy="296545"/>
          </a:xfrm>
          <a:custGeom>
            <a:avLst/>
            <a:gdLst/>
            <a:ahLst/>
            <a:cxnLst/>
            <a:rect l="l" t="t" r="r" b="b"/>
            <a:pathLst>
              <a:path w="296770" h="296770">
                <a:moveTo>
                  <a:pt x="296771" y="148385"/>
                </a:moveTo>
                <a:cubicBezTo>
                  <a:pt x="296771" y="230337"/>
                  <a:pt x="230337" y="296770"/>
                  <a:pt x="148385" y="296770"/>
                </a:cubicBezTo>
                <a:cubicBezTo>
                  <a:pt x="66434" y="296770"/>
                  <a:pt x="0" y="230337"/>
                  <a:pt x="0" y="148385"/>
                </a:cubicBezTo>
                <a:cubicBezTo>
                  <a:pt x="0" y="66434"/>
                  <a:pt x="66434" y="0"/>
                  <a:pt x="148385" y="0"/>
                </a:cubicBezTo>
                <a:cubicBezTo>
                  <a:pt x="230337" y="0"/>
                  <a:pt x="296771" y="66434"/>
                  <a:pt x="296771" y="148385"/>
                </a:cubicBezTo>
                <a:close/>
              </a:path>
            </a:pathLst>
          </a:custGeom>
          <a:solidFill>
            <a:srgbClr val="3D3743"/>
          </a:solidFill>
        </p:spPr>
      </p:sp>
      <p:sp>
        <p:nvSpPr>
          <p:cNvPr id="20" name="TextBox 19"/>
          <p:cNvSpPr txBox="1"/>
          <p:nvPr/>
        </p:nvSpPr>
        <p:spPr>
          <a:xfrm>
            <a:off x="6504940" y="1350645"/>
            <a:ext cx="1779270" cy="368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团队介绍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702300" y="2346960"/>
            <a:ext cx="296545" cy="296545"/>
          </a:xfrm>
          <a:custGeom>
            <a:avLst/>
            <a:gdLst/>
            <a:ahLst/>
            <a:cxnLst/>
            <a:rect l="l" t="t" r="r" b="b"/>
            <a:pathLst>
              <a:path w="296770" h="296770">
                <a:moveTo>
                  <a:pt x="296770" y="148385"/>
                </a:moveTo>
                <a:cubicBezTo>
                  <a:pt x="296770" y="230337"/>
                  <a:pt x="230336" y="296770"/>
                  <a:pt x="148385" y="296770"/>
                </a:cubicBezTo>
                <a:cubicBezTo>
                  <a:pt x="66433" y="296770"/>
                  <a:pt x="0" y="230337"/>
                  <a:pt x="0" y="148385"/>
                </a:cubicBezTo>
                <a:cubicBezTo>
                  <a:pt x="0" y="66434"/>
                  <a:pt x="66433" y="0"/>
                  <a:pt x="148385" y="0"/>
                </a:cubicBezTo>
                <a:cubicBezTo>
                  <a:pt x="230336" y="0"/>
                  <a:pt x="296770" y="66434"/>
                  <a:pt x="296770" y="148385"/>
                </a:cubicBezTo>
                <a:close/>
              </a:path>
            </a:pathLst>
          </a:custGeom>
          <a:solidFill>
            <a:srgbClr val="3D3743"/>
          </a:solidFill>
        </p:spPr>
      </p:sp>
      <p:sp>
        <p:nvSpPr>
          <p:cNvPr id="26" name="TextBox 25"/>
          <p:cNvSpPr txBox="1"/>
          <p:nvPr/>
        </p:nvSpPr>
        <p:spPr>
          <a:xfrm>
            <a:off x="6504940" y="2274570"/>
            <a:ext cx="2027555" cy="368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项目介绍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763895" y="3139440"/>
            <a:ext cx="296545" cy="296545"/>
          </a:xfrm>
          <a:custGeom>
            <a:avLst/>
            <a:gdLst/>
            <a:ahLst/>
            <a:cxnLst/>
            <a:rect l="l" t="t" r="r" b="b"/>
            <a:pathLst>
              <a:path w="296770" h="296770">
                <a:moveTo>
                  <a:pt x="296770" y="148385"/>
                </a:moveTo>
                <a:cubicBezTo>
                  <a:pt x="296770" y="230337"/>
                  <a:pt x="230337" y="296770"/>
                  <a:pt x="148385" y="296770"/>
                </a:cubicBezTo>
                <a:cubicBezTo>
                  <a:pt x="66433" y="296770"/>
                  <a:pt x="0" y="230337"/>
                  <a:pt x="0" y="148385"/>
                </a:cubicBezTo>
                <a:cubicBezTo>
                  <a:pt x="0" y="66434"/>
                  <a:pt x="66433" y="0"/>
                  <a:pt x="148385" y="0"/>
                </a:cubicBezTo>
                <a:cubicBezTo>
                  <a:pt x="230337" y="0"/>
                  <a:pt x="296770" y="66434"/>
                  <a:pt x="296770" y="148385"/>
                </a:cubicBezTo>
                <a:close/>
              </a:path>
            </a:pathLst>
          </a:custGeom>
          <a:solidFill>
            <a:srgbClr val="3D3743"/>
          </a:solidFill>
        </p:spPr>
      </p:sp>
      <p:sp>
        <p:nvSpPr>
          <p:cNvPr id="32" name="TextBox 31"/>
          <p:cNvSpPr txBox="1"/>
          <p:nvPr/>
        </p:nvSpPr>
        <p:spPr>
          <a:xfrm>
            <a:off x="6504940" y="3067050"/>
            <a:ext cx="2032000" cy="368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5763895" y="4859655"/>
            <a:ext cx="296545" cy="295910"/>
          </a:xfrm>
          <a:custGeom>
            <a:avLst/>
            <a:gdLst/>
            <a:ahLst/>
            <a:cxnLst/>
            <a:rect l="l" t="t" r="r" b="b"/>
            <a:pathLst>
              <a:path w="296770" h="296770">
                <a:moveTo>
                  <a:pt x="296770" y="148385"/>
                </a:moveTo>
                <a:cubicBezTo>
                  <a:pt x="296770" y="230336"/>
                  <a:pt x="230337" y="296770"/>
                  <a:pt x="148385" y="296770"/>
                </a:cubicBezTo>
                <a:cubicBezTo>
                  <a:pt x="66434" y="296770"/>
                  <a:pt x="0" y="230336"/>
                  <a:pt x="0" y="148385"/>
                </a:cubicBezTo>
                <a:cubicBezTo>
                  <a:pt x="0" y="66433"/>
                  <a:pt x="66434" y="0"/>
                  <a:pt x="148385" y="0"/>
                </a:cubicBezTo>
                <a:cubicBezTo>
                  <a:pt x="230337" y="0"/>
                  <a:pt x="296770" y="66433"/>
                  <a:pt x="296770" y="148385"/>
                </a:cubicBezTo>
                <a:close/>
              </a:path>
            </a:pathLst>
          </a:custGeom>
          <a:solidFill>
            <a:srgbClr val="3D3743"/>
          </a:solidFill>
        </p:spPr>
      </p:sp>
      <p:sp>
        <p:nvSpPr>
          <p:cNvPr id="38" name="TextBox 37"/>
          <p:cNvSpPr txBox="1"/>
          <p:nvPr/>
        </p:nvSpPr>
        <p:spPr>
          <a:xfrm>
            <a:off x="6423025" y="3937635"/>
            <a:ext cx="2862580" cy="368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功能及成果预览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Freeform 22"/>
          <p:cNvSpPr/>
          <p:nvPr/>
        </p:nvSpPr>
        <p:spPr>
          <a:xfrm>
            <a:off x="5763895" y="4010025"/>
            <a:ext cx="296545" cy="296545"/>
          </a:xfrm>
          <a:custGeom>
            <a:avLst/>
            <a:gdLst/>
            <a:ahLst/>
            <a:cxnLst/>
            <a:rect l="l" t="t" r="r" b="b"/>
            <a:pathLst>
              <a:path w="296770" h="296770">
                <a:moveTo>
                  <a:pt x="296770" y="148385"/>
                </a:moveTo>
                <a:cubicBezTo>
                  <a:pt x="296770" y="230337"/>
                  <a:pt x="230336" y="296770"/>
                  <a:pt x="148385" y="296770"/>
                </a:cubicBezTo>
                <a:cubicBezTo>
                  <a:pt x="66433" y="296770"/>
                  <a:pt x="0" y="230337"/>
                  <a:pt x="0" y="148385"/>
                </a:cubicBezTo>
                <a:cubicBezTo>
                  <a:pt x="0" y="66434"/>
                  <a:pt x="66433" y="0"/>
                  <a:pt x="148385" y="0"/>
                </a:cubicBezTo>
                <a:cubicBezTo>
                  <a:pt x="230336" y="0"/>
                  <a:pt x="296770" y="66434"/>
                  <a:pt x="296770" y="148385"/>
                </a:cubicBezTo>
                <a:close/>
              </a:path>
            </a:pathLst>
          </a:custGeom>
          <a:solidFill>
            <a:srgbClr val="3D3743"/>
          </a:solidFill>
        </p:spPr>
      </p:sp>
      <p:sp>
        <p:nvSpPr>
          <p:cNvPr id="4" name="文本框 3"/>
          <p:cNvSpPr txBox="1"/>
          <p:nvPr/>
        </p:nvSpPr>
        <p:spPr>
          <a:xfrm>
            <a:off x="6504940" y="4777105"/>
            <a:ext cx="216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效果演示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个人中心修改页面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}[PK]U4SQO$XRESRPFP(X[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945" y="1171575"/>
            <a:ext cx="8923020" cy="5132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管理用户页面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 descr="RPUIW[8A%C[6`EK2{GJ22H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116965"/>
            <a:ext cx="8809990" cy="5174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4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管理信息后台页面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9" name="图片 8" descr="7R~0I5DGE6HP%%6U~GB46G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5" y="1127125"/>
            <a:ext cx="6207125" cy="2823845"/>
          </a:xfrm>
          <a:prstGeom prst="rect">
            <a:avLst/>
          </a:prstGeom>
        </p:spPr>
      </p:pic>
      <p:pic>
        <p:nvPicPr>
          <p:cNvPr id="11" name="图片 10" descr="SQW`~L_5MX%5${9I~ZX5)Q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640" y="2143125"/>
            <a:ext cx="6270625" cy="2854960"/>
          </a:xfrm>
          <a:prstGeom prst="rect">
            <a:avLst/>
          </a:prstGeom>
        </p:spPr>
      </p:pic>
      <p:pic>
        <p:nvPicPr>
          <p:cNvPr id="13" name="图片 12" descr="}[D65FS@M8{3RO_7WYPG~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100" y="3007360"/>
            <a:ext cx="5919470" cy="314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Group 1"/>
          <p:cNvGrpSpPr/>
          <p:nvPr/>
        </p:nvGrpSpPr>
        <p:grpSpPr>
          <a:xfrm>
            <a:off x="4347235" y="1635713"/>
            <a:ext cx="2850893" cy="2760385"/>
            <a:chOff x="4347235" y="1635713"/>
            <a:chExt cx="2850893" cy="276038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47235" y="1635713"/>
              <a:ext cx="2850893" cy="2760385"/>
            </a:xfrm>
            <a:prstGeom prst="rect">
              <a:avLst/>
            </a:prstGeom>
          </p:spPr>
        </p:pic>
      </p:grpSp>
      <p:pic>
        <p:nvPicPr>
          <p:cNvPr id="4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28" y="1195189"/>
            <a:ext cx="1049827" cy="636820"/>
          </a:xfrm>
          <a:prstGeom prst="rect">
            <a:avLst/>
          </a:prstGeom>
        </p:spPr>
      </p:pic>
      <p:sp>
        <p:nvSpPr>
          <p:cNvPr id="43" name="TextBox 3"/>
          <p:cNvSpPr txBox="1"/>
          <p:nvPr/>
        </p:nvSpPr>
        <p:spPr>
          <a:xfrm>
            <a:off x="5032257" y="1372855"/>
            <a:ext cx="1482185" cy="230822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p>
            <a:pPr algn="ctr" latinLnBrk="1"/>
            <a:r>
              <a:rPr lang="en-US" sz="15000">
                <a:solidFill>
                  <a:srgbClr val="3D37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en-US" sz="1100"/>
          </a:p>
        </p:txBody>
      </p:sp>
      <p:grpSp>
        <p:nvGrpSpPr>
          <p:cNvPr id="44" name="Group 4"/>
          <p:cNvGrpSpPr/>
          <p:nvPr/>
        </p:nvGrpSpPr>
        <p:grpSpPr>
          <a:xfrm>
            <a:off x="4737372" y="3399678"/>
            <a:ext cx="2071464" cy="431800"/>
            <a:chOff x="4737372" y="3399678"/>
            <a:chExt cx="2071464" cy="431800"/>
          </a:xfrm>
        </p:grpSpPr>
        <p:sp>
          <p:nvSpPr>
            <p:cNvPr id="45" name="TextBox 44"/>
            <p:cNvSpPr txBox="1"/>
            <p:nvPr/>
          </p:nvSpPr>
          <p:spPr>
            <a:xfrm>
              <a:off x="4737372" y="3399678"/>
              <a:ext cx="2071464" cy="4318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ctr" latinLnBrk="1"/>
              <a:r>
                <a:rPr lang="zh-CN" altLang="en-US" sz="2805">
                  <a:solidFill>
                    <a:srgbClr val="3D3743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项目演示</a:t>
              </a:r>
              <a:endParaRPr lang="zh-CN" altLang="en-US" sz="2805">
                <a:solidFill>
                  <a:srgbClr val="3D374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604" y="2806569"/>
            <a:ext cx="3054963" cy="3704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animBg="1"/>
      <p:bldP spid="44" grpId="0" bldLvl="0" animBg="1"/>
      <p:bldP spid="4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项目演示视频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game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4145" y="0"/>
            <a:ext cx="11654155" cy="5877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14:prism dir="u"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100000"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487" y="1880510"/>
            <a:ext cx="9312003" cy="2721978"/>
          </a:xfrm>
          <a:prstGeom prst="rect">
            <a:avLst/>
          </a:prstGeom>
        </p:spPr>
      </p:pic>
      <p:sp>
        <p:nvSpPr>
          <p:cNvPr id="256" name="TextBox 2"/>
          <p:cNvSpPr txBox="1"/>
          <p:nvPr/>
        </p:nvSpPr>
        <p:spPr>
          <a:xfrm>
            <a:off x="1968500" y="2951956"/>
            <a:ext cx="7620000" cy="8382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/>
            <a:r>
              <a:rPr lang="en-US" sz="50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r>
              <a:rPr lang="en-US" sz="50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for</a:t>
            </a:r>
            <a:r>
              <a:rPr lang="en-US" sz="5000" b="1">
                <a:solidFill>
                  <a:srgbClr val="3D3743"/>
                </a:solidFill>
                <a:latin typeface="微软雅黑" panose="020B0503020204020204" charset="-122"/>
                <a:ea typeface="微软雅黑" panose="020B0503020204020204" charset="-122"/>
              </a:rPr>
              <a:t>Watching</a:t>
            </a:r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  <p:bldP spid="2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1"/>
          <p:cNvGrpSpPr/>
          <p:nvPr/>
        </p:nvGrpSpPr>
        <p:grpSpPr>
          <a:xfrm>
            <a:off x="4347235" y="1635713"/>
            <a:ext cx="2850893" cy="2760385"/>
            <a:chOff x="4347235" y="1635713"/>
            <a:chExt cx="2850893" cy="276038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47235" y="1635713"/>
              <a:ext cx="2850893" cy="2760385"/>
            </a:xfrm>
            <a:prstGeom prst="rect">
              <a:avLst/>
            </a:prstGeom>
          </p:spPr>
        </p:pic>
      </p:grpSp>
      <p:pic>
        <p:nvPicPr>
          <p:cNvPr id="4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28" y="1195189"/>
            <a:ext cx="1049827" cy="636820"/>
          </a:xfrm>
          <a:prstGeom prst="rect">
            <a:avLst/>
          </a:prstGeom>
        </p:spPr>
      </p:pic>
      <p:sp>
        <p:nvSpPr>
          <p:cNvPr id="43" name="TextBox 3"/>
          <p:cNvSpPr txBox="1"/>
          <p:nvPr/>
        </p:nvSpPr>
        <p:spPr>
          <a:xfrm>
            <a:off x="5032257" y="1441117"/>
            <a:ext cx="1482185" cy="2171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/>
            <a:r>
              <a:rPr lang="en-US" sz="15000">
                <a:solidFill>
                  <a:srgbClr val="3D37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sz="1100"/>
          </a:p>
        </p:txBody>
      </p:sp>
      <p:grpSp>
        <p:nvGrpSpPr>
          <p:cNvPr id="44" name="Group 4"/>
          <p:cNvGrpSpPr/>
          <p:nvPr/>
        </p:nvGrpSpPr>
        <p:grpSpPr>
          <a:xfrm>
            <a:off x="4737372" y="3399678"/>
            <a:ext cx="2071464" cy="431800"/>
            <a:chOff x="4737372" y="3399678"/>
            <a:chExt cx="2071464" cy="431800"/>
          </a:xfrm>
        </p:grpSpPr>
        <p:sp>
          <p:nvSpPr>
            <p:cNvPr id="45" name="TextBox 44"/>
            <p:cNvSpPr txBox="1"/>
            <p:nvPr/>
          </p:nvSpPr>
          <p:spPr>
            <a:xfrm>
              <a:off x="4737372" y="3399678"/>
              <a:ext cx="2071464" cy="4318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latinLnBrk="1"/>
              <a:r>
                <a:rPr lang="zh-CN" altLang="en-US" sz="2805">
                  <a:solidFill>
                    <a:srgbClr val="3D3743"/>
                  </a:solidFill>
                  <a:latin typeface="微软雅黑" panose="020B0503020204020204" charset="-122"/>
                  <a:ea typeface="微软雅黑" panose="020B0503020204020204" charset="-122"/>
                </a:rPr>
                <a:t>团队介绍</a:t>
              </a:r>
              <a:endParaRPr lang="zh-CN" altLang="en-US" sz="2805">
                <a:solidFill>
                  <a:srgbClr val="3D374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604" y="2806569"/>
            <a:ext cx="3054963" cy="370425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bldLvl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团队介绍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48055" y="3535680"/>
            <a:ext cx="18332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数据库的构建，商城界面，完善管理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框架，并实现数据可视化和活动的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框架的修改优化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以及整个项目的整合和进一步优化。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7535" y="3535680"/>
            <a:ext cx="13989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主界面，完善商城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框架，并实现数据可视化以及优化。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83175" y="3535680"/>
            <a:ext cx="18415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个人中心界面以及登录注册界面的修改优化，完善登录以及注册的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框架并实现数据可视化以及整个项目整合和进一步优化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28230" y="3535680"/>
            <a:ext cx="16617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个人仓库界面，完善仓库的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框架并实现数据可视化以及优化。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90355" y="3535680"/>
            <a:ext cx="16776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登录注册界面，完善活动的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MVC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框架并实现可视化以及优化。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3" name="Freeform 3"/>
          <p:cNvSpPr/>
          <p:nvPr/>
        </p:nvSpPr>
        <p:spPr>
          <a:xfrm>
            <a:off x="1555045" y="2025243"/>
            <a:ext cx="909589" cy="909589"/>
          </a:xfrm>
          <a:custGeom>
            <a:avLst/>
            <a:gdLst/>
            <a:ahLst/>
            <a:cxnLst/>
            <a:rect l="l" t="t" r="r" b="b"/>
            <a:pathLst>
              <a:path w="909589" h="909589">
                <a:moveTo>
                  <a:pt x="909589" y="454795"/>
                </a:moveTo>
                <a:cubicBezTo>
                  <a:pt x="909589" y="705973"/>
                  <a:pt x="705973" y="909589"/>
                  <a:pt x="454794" y="909589"/>
                </a:cubicBezTo>
                <a:cubicBezTo>
                  <a:pt x="203616" y="909589"/>
                  <a:pt x="0" y="705973"/>
                  <a:pt x="0" y="454795"/>
                </a:cubicBezTo>
                <a:cubicBezTo>
                  <a:pt x="0" y="203616"/>
                  <a:pt x="203616" y="0"/>
                  <a:pt x="454794" y="0"/>
                </a:cubicBezTo>
                <a:cubicBezTo>
                  <a:pt x="705973" y="0"/>
                  <a:pt x="909589" y="203616"/>
                  <a:pt x="909589" y="454795"/>
                </a:cubicBezTo>
                <a:close/>
              </a:path>
            </a:pathLst>
          </a:custGeom>
          <a:solidFill>
            <a:srgbClr val="8497B0"/>
          </a:solidFill>
        </p:spPr>
      </p:sp>
      <p:sp>
        <p:nvSpPr>
          <p:cNvPr id="174" name="Freeform 4"/>
          <p:cNvSpPr/>
          <p:nvPr/>
        </p:nvSpPr>
        <p:spPr>
          <a:xfrm>
            <a:off x="3299914" y="2025249"/>
            <a:ext cx="909589" cy="909589"/>
          </a:xfrm>
          <a:custGeom>
            <a:avLst/>
            <a:gdLst/>
            <a:ahLst/>
            <a:cxnLst/>
            <a:rect l="l" t="t" r="r" b="b"/>
            <a:pathLst>
              <a:path w="909589" h="909589">
                <a:moveTo>
                  <a:pt x="909589" y="454794"/>
                </a:moveTo>
                <a:cubicBezTo>
                  <a:pt x="909589" y="705972"/>
                  <a:pt x="705973" y="909588"/>
                  <a:pt x="454795" y="909588"/>
                </a:cubicBezTo>
                <a:cubicBezTo>
                  <a:pt x="203616" y="909588"/>
                  <a:pt x="0" y="705972"/>
                  <a:pt x="0" y="454794"/>
                </a:cubicBezTo>
                <a:cubicBezTo>
                  <a:pt x="0" y="203616"/>
                  <a:pt x="203616" y="0"/>
                  <a:pt x="454795" y="0"/>
                </a:cubicBezTo>
                <a:cubicBezTo>
                  <a:pt x="705973" y="0"/>
                  <a:pt x="909589" y="203616"/>
                  <a:pt x="909589" y="454794"/>
                </a:cubicBezTo>
                <a:close/>
              </a:path>
            </a:pathLst>
          </a:custGeom>
          <a:solidFill>
            <a:srgbClr val="3D3743"/>
          </a:solidFill>
        </p:spPr>
      </p:sp>
      <p:sp>
        <p:nvSpPr>
          <p:cNvPr id="175" name="Freeform 5"/>
          <p:cNvSpPr/>
          <p:nvPr/>
        </p:nvSpPr>
        <p:spPr>
          <a:xfrm>
            <a:off x="5432425" y="2040255"/>
            <a:ext cx="943610" cy="894715"/>
          </a:xfrm>
          <a:custGeom>
            <a:avLst/>
            <a:gdLst/>
            <a:ahLst/>
            <a:cxnLst/>
            <a:rect l="l" t="t" r="r" b="b"/>
            <a:pathLst>
              <a:path w="909589" h="909589">
                <a:moveTo>
                  <a:pt x="909589" y="454795"/>
                </a:moveTo>
                <a:cubicBezTo>
                  <a:pt x="909589" y="705973"/>
                  <a:pt x="705973" y="909589"/>
                  <a:pt x="454794" y="909589"/>
                </a:cubicBezTo>
                <a:cubicBezTo>
                  <a:pt x="203616" y="909589"/>
                  <a:pt x="0" y="705973"/>
                  <a:pt x="0" y="454795"/>
                </a:cubicBezTo>
                <a:cubicBezTo>
                  <a:pt x="0" y="203616"/>
                  <a:pt x="203616" y="0"/>
                  <a:pt x="454794" y="0"/>
                </a:cubicBezTo>
                <a:cubicBezTo>
                  <a:pt x="705973" y="0"/>
                  <a:pt x="909589" y="203616"/>
                  <a:pt x="909589" y="454795"/>
                </a:cubicBezTo>
                <a:close/>
              </a:path>
            </a:pathLst>
          </a:custGeom>
          <a:solidFill>
            <a:srgbClr val="8497B0"/>
          </a:solidFill>
        </p:spPr>
      </p:sp>
      <p:sp>
        <p:nvSpPr>
          <p:cNvPr id="176" name="Freeform 6"/>
          <p:cNvSpPr/>
          <p:nvPr/>
        </p:nvSpPr>
        <p:spPr>
          <a:xfrm>
            <a:off x="7598978" y="2025263"/>
            <a:ext cx="909589" cy="909589"/>
          </a:xfrm>
          <a:custGeom>
            <a:avLst/>
            <a:gdLst/>
            <a:ahLst/>
            <a:cxnLst/>
            <a:rect l="l" t="t" r="r" b="b"/>
            <a:pathLst>
              <a:path w="909589" h="909589">
                <a:moveTo>
                  <a:pt x="909588" y="454794"/>
                </a:moveTo>
                <a:cubicBezTo>
                  <a:pt x="909588" y="705972"/>
                  <a:pt x="705972" y="909588"/>
                  <a:pt x="454794" y="909588"/>
                </a:cubicBezTo>
                <a:cubicBezTo>
                  <a:pt x="203616" y="909588"/>
                  <a:pt x="0" y="705972"/>
                  <a:pt x="0" y="454794"/>
                </a:cubicBezTo>
                <a:cubicBezTo>
                  <a:pt x="0" y="203616"/>
                  <a:pt x="203616" y="0"/>
                  <a:pt x="454794" y="0"/>
                </a:cubicBezTo>
                <a:cubicBezTo>
                  <a:pt x="705972" y="0"/>
                  <a:pt x="909588" y="203616"/>
                  <a:pt x="909588" y="454794"/>
                </a:cubicBezTo>
                <a:close/>
              </a:path>
            </a:pathLst>
          </a:custGeom>
          <a:solidFill>
            <a:srgbClr val="3D3743"/>
          </a:solidFill>
        </p:spPr>
      </p:sp>
      <p:grpSp>
        <p:nvGrpSpPr>
          <p:cNvPr id="177" name="Group 7"/>
          <p:cNvGrpSpPr/>
          <p:nvPr/>
        </p:nvGrpSpPr>
        <p:grpSpPr>
          <a:xfrm>
            <a:off x="1237739" y="3103611"/>
            <a:ext cx="1542860" cy="307340"/>
            <a:chOff x="1397124" y="3590656"/>
            <a:chExt cx="1542860" cy="307340"/>
          </a:xfrm>
        </p:grpSpPr>
        <p:sp>
          <p:nvSpPr>
            <p:cNvPr id="178" name="TextBox 177"/>
            <p:cNvSpPr txBox="1"/>
            <p:nvPr/>
          </p:nvSpPr>
          <p:spPr>
            <a:xfrm>
              <a:off x="1397124" y="3590656"/>
              <a:ext cx="1542860" cy="30734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ctr" latinLnBrk="1"/>
              <a:r>
                <a:rPr lang="zh-CN" altLang="en-US" sz="200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组长</a:t>
              </a:r>
              <a:endParaRPr lang="zh-CN" altLang="en-US" sz="20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1" name="Group 9"/>
          <p:cNvGrpSpPr/>
          <p:nvPr/>
        </p:nvGrpSpPr>
        <p:grpSpPr>
          <a:xfrm>
            <a:off x="2891887" y="3097365"/>
            <a:ext cx="1542860" cy="307340"/>
            <a:chOff x="2891887" y="3097365"/>
            <a:chExt cx="1542860" cy="307340"/>
          </a:xfrm>
        </p:grpSpPr>
        <p:sp>
          <p:nvSpPr>
            <p:cNvPr id="182" name="TextBox 181"/>
            <p:cNvSpPr txBox="1"/>
            <p:nvPr/>
          </p:nvSpPr>
          <p:spPr>
            <a:xfrm>
              <a:off x="2891887" y="3097365"/>
              <a:ext cx="1542860" cy="30734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ctr" latinLnBrk="1"/>
              <a:r>
                <a:rPr lang="zh-CN" altLang="en-US" sz="2000">
                  <a:solidFill>
                    <a:srgbClr val="3D3743"/>
                  </a:solidFill>
                  <a:latin typeface="微软雅黑" panose="020B0503020204020204" charset="-122"/>
                  <a:ea typeface="微软雅黑" panose="020B0503020204020204" charset="-122"/>
                </a:rPr>
                <a:t>组员</a:t>
              </a:r>
              <a:endParaRPr lang="zh-CN" altLang="en-US" sz="2000">
                <a:solidFill>
                  <a:srgbClr val="3D374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5" name="Group 11"/>
          <p:cNvGrpSpPr/>
          <p:nvPr/>
        </p:nvGrpSpPr>
        <p:grpSpPr>
          <a:xfrm>
            <a:off x="5115575" y="3097613"/>
            <a:ext cx="1542860" cy="307340"/>
            <a:chOff x="5115575" y="3097613"/>
            <a:chExt cx="1542860" cy="307340"/>
          </a:xfrm>
        </p:grpSpPr>
        <p:sp>
          <p:nvSpPr>
            <p:cNvPr id="186" name="TextBox 185"/>
            <p:cNvSpPr txBox="1"/>
            <p:nvPr/>
          </p:nvSpPr>
          <p:spPr>
            <a:xfrm>
              <a:off x="5115575" y="3097613"/>
              <a:ext cx="1542860" cy="30734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ctr" latinLnBrk="1"/>
              <a:r>
                <a:rPr lang="zh-CN" altLang="en-US" sz="2000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组员</a:t>
              </a:r>
              <a:endParaRPr lang="zh-CN" altLang="en-US" sz="20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9" name="Group 13"/>
          <p:cNvGrpSpPr/>
          <p:nvPr/>
        </p:nvGrpSpPr>
        <p:grpSpPr>
          <a:xfrm>
            <a:off x="7282398" y="3104004"/>
            <a:ext cx="1542860" cy="307340"/>
            <a:chOff x="7282398" y="3104004"/>
            <a:chExt cx="1542860" cy="307340"/>
          </a:xfrm>
        </p:grpSpPr>
        <p:sp>
          <p:nvSpPr>
            <p:cNvPr id="190" name="TextBox 189"/>
            <p:cNvSpPr txBox="1"/>
            <p:nvPr/>
          </p:nvSpPr>
          <p:spPr>
            <a:xfrm>
              <a:off x="7282398" y="3104004"/>
              <a:ext cx="1542860" cy="30734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ctr" latinLnBrk="1"/>
              <a:r>
                <a:rPr lang="zh-CN" altLang="en-US" sz="2000">
                  <a:solidFill>
                    <a:srgbClr val="3D3743"/>
                  </a:solidFill>
                  <a:latin typeface="微软雅黑" panose="020B0503020204020204" charset="-122"/>
                  <a:ea typeface="微软雅黑" panose="020B0503020204020204" charset="-122"/>
                </a:rPr>
                <a:t>组员</a:t>
              </a:r>
              <a:endParaRPr lang="zh-CN" altLang="en-US" sz="2000">
                <a:solidFill>
                  <a:srgbClr val="3D374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654175" y="2295525"/>
            <a:ext cx="71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乔翱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09415" y="2735580"/>
            <a:ext cx="873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杨捷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Freeform 5"/>
          <p:cNvSpPr/>
          <p:nvPr/>
        </p:nvSpPr>
        <p:spPr>
          <a:xfrm>
            <a:off x="9574243" y="2025253"/>
            <a:ext cx="909589" cy="909589"/>
          </a:xfrm>
          <a:custGeom>
            <a:avLst/>
            <a:gdLst/>
            <a:ahLst/>
            <a:cxnLst/>
            <a:rect l="l" t="t" r="r" b="b"/>
            <a:pathLst>
              <a:path w="909589" h="909589">
                <a:moveTo>
                  <a:pt x="909589" y="454795"/>
                </a:moveTo>
                <a:cubicBezTo>
                  <a:pt x="909589" y="705973"/>
                  <a:pt x="705973" y="909589"/>
                  <a:pt x="454794" y="909589"/>
                </a:cubicBezTo>
                <a:cubicBezTo>
                  <a:pt x="203616" y="909589"/>
                  <a:pt x="0" y="705973"/>
                  <a:pt x="0" y="454795"/>
                </a:cubicBezTo>
                <a:cubicBezTo>
                  <a:pt x="0" y="203616"/>
                  <a:pt x="203616" y="0"/>
                  <a:pt x="454794" y="0"/>
                </a:cubicBezTo>
                <a:cubicBezTo>
                  <a:pt x="705973" y="0"/>
                  <a:pt x="909589" y="203616"/>
                  <a:pt x="909589" y="454795"/>
                </a:cubicBezTo>
                <a:close/>
              </a:path>
            </a:pathLst>
          </a:custGeom>
          <a:solidFill>
            <a:srgbClr val="8497B0"/>
          </a:solidFill>
        </p:spPr>
      </p:sp>
      <p:sp>
        <p:nvSpPr>
          <p:cNvPr id="12" name="TextBox 189"/>
          <p:cNvSpPr txBox="1"/>
          <p:nvPr/>
        </p:nvSpPr>
        <p:spPr>
          <a:xfrm>
            <a:off x="9257883" y="3097654"/>
            <a:ext cx="1542860" cy="30734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p>
            <a:pPr algn="ctr" latinLnBrk="1"/>
            <a:r>
              <a:rPr lang="zh-CN" altLang="en-US" sz="2000">
                <a:solidFill>
                  <a:srgbClr val="3D3743"/>
                </a:solidFill>
                <a:latin typeface="微软雅黑" panose="020B0503020204020204" charset="-122"/>
                <a:ea typeface="微软雅黑" panose="020B0503020204020204" charset="-122"/>
              </a:rPr>
              <a:t>组员</a:t>
            </a:r>
            <a:endParaRPr lang="zh-CN" altLang="en-US" sz="2000">
              <a:solidFill>
                <a:srgbClr val="3D374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2175" y="2310765"/>
            <a:ext cx="669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杨捷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74335" y="2310765"/>
            <a:ext cx="1059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白阜玉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00645" y="2303145"/>
            <a:ext cx="706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张璇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74530" y="2295525"/>
            <a:ext cx="970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赵晓晴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  <p:bldP spid="173" grpId="0" bldLvl="0" animBg="1"/>
      <p:bldP spid="174" grpId="0" bldLvl="0" animBg="1"/>
      <p:bldP spid="175" grpId="0" bldLvl="0" animBg="1"/>
      <p:bldP spid="176" grpId="0" bldLvl="0" animBg="1"/>
      <p:bldP spid="177" grpId="0" bldLvl="0" animBg="1"/>
      <p:bldP spid="181" grpId="0" bldLvl="0" animBg="1"/>
      <p:bldP spid="185" grpId="0" bldLvl="0" animBg="1"/>
      <p:bldP spid="189" grpId="0" bldLvl="0" animBg="1"/>
      <p:bldP spid="1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"/>
          <p:cNvGrpSpPr/>
          <p:nvPr/>
        </p:nvGrpSpPr>
        <p:grpSpPr>
          <a:xfrm>
            <a:off x="4347235" y="1635713"/>
            <a:ext cx="2850893" cy="2760385"/>
            <a:chOff x="4347235" y="1635713"/>
            <a:chExt cx="2850893" cy="276038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47235" y="1635713"/>
              <a:ext cx="2850893" cy="2760385"/>
            </a:xfrm>
            <a:prstGeom prst="rect">
              <a:avLst/>
            </a:prstGeom>
          </p:spPr>
        </p:pic>
      </p:grpSp>
      <p:pic>
        <p:nvPicPr>
          <p:cNvPr id="5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28" y="1195189"/>
            <a:ext cx="1049827" cy="636820"/>
          </a:xfrm>
          <a:prstGeom prst="rect">
            <a:avLst/>
          </a:prstGeom>
        </p:spPr>
      </p:pic>
      <p:sp>
        <p:nvSpPr>
          <p:cNvPr id="52" name="TextBox 3"/>
          <p:cNvSpPr txBox="1"/>
          <p:nvPr/>
        </p:nvSpPr>
        <p:spPr>
          <a:xfrm>
            <a:off x="5032257" y="1441117"/>
            <a:ext cx="1482185" cy="2171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/>
            <a:r>
              <a:rPr lang="en-US" sz="15000">
                <a:solidFill>
                  <a:srgbClr val="3D37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sz="1100"/>
          </a:p>
        </p:txBody>
      </p:sp>
      <p:grpSp>
        <p:nvGrpSpPr>
          <p:cNvPr id="53" name="Group 4"/>
          <p:cNvGrpSpPr/>
          <p:nvPr/>
        </p:nvGrpSpPr>
        <p:grpSpPr>
          <a:xfrm>
            <a:off x="4737372" y="3399678"/>
            <a:ext cx="2071464" cy="431800"/>
            <a:chOff x="4737372" y="3399678"/>
            <a:chExt cx="2071464" cy="431800"/>
          </a:xfrm>
        </p:grpSpPr>
        <p:sp>
          <p:nvSpPr>
            <p:cNvPr id="54" name="TextBox 53"/>
            <p:cNvSpPr txBox="1"/>
            <p:nvPr/>
          </p:nvSpPr>
          <p:spPr>
            <a:xfrm>
              <a:off x="4737372" y="3399678"/>
              <a:ext cx="2071464" cy="4318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latinLnBrk="1"/>
              <a:r>
                <a:rPr lang="zh-CN" altLang="en-US" sz="2805">
                  <a:solidFill>
                    <a:srgbClr val="3D3743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项目简介</a:t>
              </a:r>
              <a:endParaRPr lang="zh-CN" altLang="en-US" sz="2805">
                <a:solidFill>
                  <a:srgbClr val="3D374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96" y="-1515"/>
            <a:ext cx="2466433" cy="299063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  <p:bldP spid="53" grpId="0" bldLvl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项目简介</a:t>
              </a:r>
              <a:r>
                <a:rPr lang="en-US" altLang="zh-CN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--</a:t>
              </a:r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项目介绍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333625" y="2512695"/>
            <a:ext cx="59505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是一个方便用户对“刺激精英”游戏中的角色进行管理的网站，用户进行登录后，可以对自己的游戏角色的相关信息进行管理，更改角色相关信息，在商城中用户可以购买商品，其中商品包括武器和服装两类，购买的商品可以在用户的仓库中提供，注册时用户会有一定的游戏币，购买商品需要花费游戏币，用户可以通过参加活动来挣游戏币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776" y="-1105"/>
            <a:ext cx="3419328" cy="3291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  <p:bldP spid="7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41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42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43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项目简介</a:t>
              </a:r>
              <a:r>
                <a:rPr lang="en-US" altLang="zh-CN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--</a:t>
              </a:r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项目流程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149350" y="1513205"/>
            <a:ext cx="2212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编写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Javabean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79170" y="2662555"/>
            <a:ext cx="2552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数据库层实现与数据库的交互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736465" y="2524125"/>
            <a:ext cx="2204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业务逻辑层调用数据库层实现业务逻辑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72000" y="4157980"/>
            <a:ext cx="2533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编写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servlet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作为控制器，控制业务流程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570595" y="4019550"/>
            <a:ext cx="2331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servlet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接受前端的请求，返回给前端响应，实现数据交互。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776" y="75095"/>
            <a:ext cx="3419328" cy="3291569"/>
          </a:xfrm>
          <a:prstGeom prst="rect">
            <a:avLst/>
          </a:prstGeom>
        </p:spPr>
      </p:pic>
      <p:cxnSp>
        <p:nvCxnSpPr>
          <p:cNvPr id="54" name="直接箭头连接符 53"/>
          <p:cNvCxnSpPr>
            <a:stCxn id="45" idx="2"/>
            <a:endCxn id="46" idx="0"/>
          </p:cNvCxnSpPr>
          <p:nvPr/>
        </p:nvCxnSpPr>
        <p:spPr>
          <a:xfrm>
            <a:off x="2255520" y="1881505"/>
            <a:ext cx="0" cy="7810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6" idx="3"/>
            <a:endCxn id="47" idx="1"/>
          </p:cNvCxnSpPr>
          <p:nvPr/>
        </p:nvCxnSpPr>
        <p:spPr>
          <a:xfrm>
            <a:off x="3531870" y="2985135"/>
            <a:ext cx="120459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7" idx="2"/>
            <a:endCxn id="48" idx="0"/>
          </p:cNvCxnSpPr>
          <p:nvPr/>
        </p:nvCxnSpPr>
        <p:spPr>
          <a:xfrm>
            <a:off x="5838825" y="3446145"/>
            <a:ext cx="0" cy="7118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48" idx="3"/>
            <a:endCxn id="49" idx="1"/>
          </p:cNvCxnSpPr>
          <p:nvPr/>
        </p:nvCxnSpPr>
        <p:spPr>
          <a:xfrm>
            <a:off x="7105015" y="4480560"/>
            <a:ext cx="14655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 bldLvl="0" animBg="1"/>
      <p:bldP spid="7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0" name="Group 1"/>
          <p:cNvGrpSpPr/>
          <p:nvPr/>
        </p:nvGrpSpPr>
        <p:grpSpPr>
          <a:xfrm>
            <a:off x="4347235" y="1635713"/>
            <a:ext cx="2850893" cy="2760385"/>
            <a:chOff x="4347235" y="1635713"/>
            <a:chExt cx="2850893" cy="276038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47235" y="1635713"/>
              <a:ext cx="2850893" cy="2760385"/>
            </a:xfrm>
            <a:prstGeom prst="rect">
              <a:avLst/>
            </a:prstGeom>
          </p:spPr>
        </p:pic>
      </p:grpSp>
      <p:pic>
        <p:nvPicPr>
          <p:cNvPr id="4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28" y="1195189"/>
            <a:ext cx="1049827" cy="636820"/>
          </a:xfrm>
          <a:prstGeom prst="rect">
            <a:avLst/>
          </a:prstGeom>
        </p:spPr>
      </p:pic>
      <p:sp>
        <p:nvSpPr>
          <p:cNvPr id="43" name="TextBox 3"/>
          <p:cNvSpPr txBox="1"/>
          <p:nvPr/>
        </p:nvSpPr>
        <p:spPr>
          <a:xfrm>
            <a:off x="5032257" y="1372855"/>
            <a:ext cx="1482185" cy="230822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p>
            <a:pPr algn="ctr" latinLnBrk="1"/>
            <a:r>
              <a:rPr lang="en-US" sz="15000">
                <a:solidFill>
                  <a:srgbClr val="3D374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sz="1100"/>
          </a:p>
        </p:txBody>
      </p:sp>
      <p:grpSp>
        <p:nvGrpSpPr>
          <p:cNvPr id="44" name="Group 4"/>
          <p:cNvGrpSpPr/>
          <p:nvPr/>
        </p:nvGrpSpPr>
        <p:grpSpPr>
          <a:xfrm>
            <a:off x="4737372" y="3399678"/>
            <a:ext cx="2071464" cy="431800"/>
            <a:chOff x="4737372" y="3399678"/>
            <a:chExt cx="2071464" cy="431800"/>
          </a:xfrm>
        </p:grpSpPr>
        <p:sp>
          <p:nvSpPr>
            <p:cNvPr id="45" name="TextBox 44"/>
            <p:cNvSpPr txBox="1"/>
            <p:nvPr/>
          </p:nvSpPr>
          <p:spPr>
            <a:xfrm>
              <a:off x="4737372" y="3399678"/>
              <a:ext cx="2071464" cy="43180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ctr" latinLnBrk="1"/>
              <a:r>
                <a:rPr lang="zh-CN" altLang="en-US" sz="2805">
                  <a:solidFill>
                    <a:srgbClr val="3D3743"/>
                  </a:solidFill>
                  <a:latin typeface="微软雅黑" panose="020B0503020204020204" charset="-122"/>
                  <a:ea typeface="微软雅黑" panose="020B0503020204020204" charset="-122"/>
                </a:rPr>
                <a:t>需求分析</a:t>
              </a:r>
              <a:endParaRPr lang="zh-CN" altLang="en-US" sz="2805">
                <a:solidFill>
                  <a:srgbClr val="3D374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604" y="2806569"/>
            <a:ext cx="3054963" cy="3704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2" grpId="0" bldLvl="0" animBg="1"/>
      <p:bldP spid="43" grpId="0" animBg="1"/>
      <p:bldP spid="44" grpId="0" bldLvl="0" animBg="1"/>
      <p:bldP spid="4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" y="2876110"/>
            <a:ext cx="2974519" cy="3626467"/>
          </a:xfrm>
          <a:prstGeom prst="rect">
            <a:avLst/>
          </a:prstGeom>
        </p:spPr>
      </p:pic>
      <p:grpSp>
        <p:nvGrpSpPr>
          <p:cNvPr id="59" name="Group 2"/>
          <p:cNvGrpSpPr/>
          <p:nvPr/>
        </p:nvGrpSpPr>
        <p:grpSpPr>
          <a:xfrm>
            <a:off x="471249" y="435753"/>
            <a:ext cx="4066412" cy="588585"/>
            <a:chOff x="471249" y="435753"/>
            <a:chExt cx="4066412" cy="58858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249" y="435753"/>
              <a:ext cx="677991" cy="58858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157239" y="538517"/>
              <a:ext cx="3380422" cy="38417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p>
              <a:pPr algn="l" latinLnBrk="1"/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需求分析</a:t>
              </a:r>
              <a:r>
                <a:rPr lang="en-US" altLang="zh-CN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--</a:t>
              </a:r>
              <a:r>
                <a:rPr lang="zh-CN" altLang="en-US" sz="2500" b="1">
                  <a:solidFill>
                    <a:srgbClr val="8497B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数据库设计</a:t>
              </a:r>
              <a:endParaRPr lang="zh-CN" altLang="en-US" sz="2500" b="1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6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85" y="922655"/>
            <a:ext cx="7374255" cy="438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4627880"/>
            <a:ext cx="5400040" cy="1156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863*4315*625*62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836</Words>
  <Application>WPS 演示</Application>
  <PresentationFormat>On-screen Show (4:3)</PresentationFormat>
  <Paragraphs>151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逆光，奔跑</cp:lastModifiedBy>
  <cp:revision>14</cp:revision>
  <dcterms:created xsi:type="dcterms:W3CDTF">2006-08-16T00:00:00Z</dcterms:created>
  <dcterms:modified xsi:type="dcterms:W3CDTF">2020-06-28T09:27:15Z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